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284" r:id="rId4"/>
    <p:sldId id="285" r:id="rId5"/>
    <p:sldId id="287" r:id="rId6"/>
    <p:sldId id="288" r:id="rId7"/>
    <p:sldId id="289" r:id="rId8"/>
    <p:sldId id="292" r:id="rId9"/>
    <p:sldId id="306" r:id="rId10"/>
    <p:sldId id="307" r:id="rId11"/>
    <p:sldId id="308" r:id="rId12"/>
    <p:sldId id="309" r:id="rId13"/>
    <p:sldId id="280" r:id="rId14"/>
    <p:sldId id="257" r:id="rId15"/>
    <p:sldId id="258" r:id="rId16"/>
    <p:sldId id="278" r:id="rId17"/>
    <p:sldId id="276" r:id="rId18"/>
    <p:sldId id="291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B6D9-ACAC-4461-BB56-CDAC635BEFFA}" type="datetimeFigureOut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BD6C-9550-4CDF-9E86-BA1BB611DB4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028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BD6C-9550-4CDF-9E86-BA1BB611DB4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BD6C-9550-4CDF-9E86-BA1BB611DB4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BD6C-9550-4CDF-9E86-BA1BB611DB4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7A0-86E1-4FE5-A7CD-5A0D897E0E2E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69C8-1FF8-455A-BE6D-FE76B047855D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BA3A-1D94-4310-8218-FD65D182B345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E0B-2E19-4DF3-8739-711D6551E6F2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DBB0-83B7-4681-B91B-E6ABE57F55D0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C2F-9D35-46B0-AA00-ACCDB2805609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E58-0DA8-47DD-BE0F-F26E1A7AA0D0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DD1-3023-4C73-8576-E79D6AF95AB3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81B1-A547-4981-8DE9-2FCD543E5998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A736-C1D0-490D-959A-97DAFEA8C977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4F82-0500-4FE7-8B72-DB587E18879A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DB0D-5D53-4E37-855A-409A2F7B6626}" type="datetime1">
              <a:rPr lang="en-US" smtClean="0"/>
              <a:pPr/>
              <a:t>6/10/2014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voiceofcitizen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3622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IN" sz="2800" b="1" dirty="0" smtClean="0"/>
              <a:t>Report on Working of Ward Committees in the City of Mumbai and Civic Problems Registered by Citizens</a:t>
            </a:r>
            <a:endParaRPr lang="en-US" sz="2800" dirty="0" smtClean="0"/>
          </a:p>
          <a:p>
            <a:pPr algn="ctr"/>
            <a:r>
              <a:rPr lang="en-IN" sz="2800" b="1" dirty="0" smtClean="0"/>
              <a:t>(January 2012 to December 2013)</a:t>
            </a:r>
            <a:endParaRPr lang="en-US" sz="2800" dirty="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191000" y="4038600"/>
            <a:ext cx="10118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Supported by: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2" descr="VC_LH NSF"/>
          <p:cNvPicPr/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09511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181600"/>
            <a:ext cx="31807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48000" y="5791200"/>
            <a:ext cx="284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FORD FOUNDATION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\\Backupserver\d drive\official_backup_priyanka\Admin\logo\praja new logo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609600"/>
            <a:ext cx="2295525" cy="162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9445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Number of questions asked on ‘Naming/Renaming of Roads/</a:t>
            </a:r>
            <a:r>
              <a:rPr lang="en-US" sz="2400" b="1" dirty="0" err="1" smtClean="0"/>
              <a:t>Chowks</a:t>
            </a:r>
            <a:r>
              <a:rPr lang="en-US" sz="2400" b="1" dirty="0" smtClean="0"/>
              <a:t>’ have decreased by 4% out of total questions asked between Mar’12 - Dec’12 to Mar’13 – Dec’13</a:t>
            </a:r>
            <a:endParaRPr lang="en-US" sz="2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3" name="Picture 12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49635"/>
            <a:ext cx="685800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676400" y="1752600"/>
            <a:ext cx="5562600" cy="3962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0" y="4572000"/>
            <a:ext cx="1828800" cy="304800"/>
          </a:xfrm>
          <a:prstGeom prst="rect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Mar’12 to Dec’12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4876800" y="4572000"/>
            <a:ext cx="1828800" cy="304800"/>
          </a:xfrm>
          <a:prstGeom prst="rect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Mar’13 to Dec’13</a:t>
            </a:r>
            <a:endParaRPr lang="en-US" sz="1600" b="1" dirty="0"/>
          </a:p>
        </p:txBody>
      </p:sp>
      <p:sp>
        <p:nvSpPr>
          <p:cNvPr id="21" name="Rectangle 20"/>
          <p:cNvSpPr/>
          <p:nvPr/>
        </p:nvSpPr>
        <p:spPr>
          <a:xfrm>
            <a:off x="2209800" y="1752600"/>
            <a:ext cx="4953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 l="21843" t="3265" r="33437" b="22509"/>
          <a:stretch>
            <a:fillRect/>
          </a:stretch>
        </p:blipFill>
        <p:spPr bwMode="auto">
          <a:xfrm>
            <a:off x="2209800" y="2286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21843" t="3265" r="33437" b="22509"/>
          <a:stretch>
            <a:fillRect/>
          </a:stretch>
        </p:blipFill>
        <p:spPr bwMode="auto">
          <a:xfrm>
            <a:off x="4724400" y="2286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077200" cy="8683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Number of </a:t>
            </a:r>
            <a:r>
              <a:rPr lang="en-US" sz="2400" b="1" dirty="0" err="1" smtClean="0"/>
              <a:t>councillors</a:t>
            </a:r>
            <a:r>
              <a:rPr lang="en-US" sz="2400" b="1" dirty="0" smtClean="0"/>
              <a:t> asked zero </a:t>
            </a:r>
            <a:r>
              <a:rPr lang="en-US" sz="2400" b="1" smtClean="0"/>
              <a:t>questions have </a:t>
            </a:r>
            <a:r>
              <a:rPr lang="en-US" sz="2400" b="1" dirty="0" smtClean="0"/>
              <a:t>come down 45 to 28 between Mar’12-Dec’12 to Mar’13- Dec’13 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49635"/>
            <a:ext cx="685800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828800" y="1752600"/>
            <a:ext cx="55626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0" y="4343400"/>
            <a:ext cx="1828800" cy="304800"/>
          </a:xfrm>
          <a:prstGeom prst="rect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Mar’12 to Dec’12</a:t>
            </a:r>
            <a:endParaRPr lang="en-US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5181600" y="4343400"/>
            <a:ext cx="1828800" cy="304800"/>
          </a:xfrm>
          <a:prstGeom prst="rect">
            <a:avLst/>
          </a:prstGeom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Mar’13 to Dec’13</a:t>
            </a:r>
            <a:endParaRPr lang="en-US" sz="16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 l="20186" t="3264" r="33437" b="22509"/>
          <a:stretch>
            <a:fillRect/>
          </a:stretch>
        </p:blipFill>
        <p:spPr bwMode="auto">
          <a:xfrm>
            <a:off x="2209800" y="2130879"/>
            <a:ext cx="2057400" cy="19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 l="21842" t="3265" r="31781" b="19759"/>
          <a:stretch>
            <a:fillRect/>
          </a:stretch>
        </p:blipFill>
        <p:spPr bwMode="auto">
          <a:xfrm>
            <a:off x="5029200" y="2133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Party Head in Ward Committee Meeting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49635"/>
            <a:ext cx="685800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4419600" cy="2771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990600"/>
            <a:ext cx="4219575" cy="27717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6950" y="3886200"/>
            <a:ext cx="4667250" cy="2847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Needs to be Done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smtClean="0"/>
              <a:t>Functioning of Ward Committees needs to be strengthened. This can happen only through effective deliberation by </a:t>
            </a:r>
            <a:r>
              <a:rPr lang="en-IN" sz="2400" i="1" dirty="0" smtClean="0"/>
              <a:t>councillors</a:t>
            </a:r>
            <a:r>
              <a:rPr lang="en-US" sz="2400" i="1" dirty="0" smtClean="0"/>
              <a:t>, on constituency-wise civic issues, using appropriate devices in Meetings.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smtClean="0"/>
              <a:t>Councillors need to study civic </a:t>
            </a:r>
            <a:r>
              <a:rPr lang="en-IN" sz="2400" i="1" dirty="0" smtClean="0"/>
              <a:t>issues</a:t>
            </a:r>
            <a:r>
              <a:rPr lang="en-US" sz="2400" i="1" dirty="0" smtClean="0"/>
              <a:t> pertaining to their constituency, prepare their agendas and push these in the Committee meetings in a planned way. </a:t>
            </a:r>
          </a:p>
          <a:p>
            <a:pPr algn="just">
              <a:lnSpc>
                <a:spcPct val="150000"/>
              </a:lnSpc>
            </a:pPr>
            <a:r>
              <a:rPr lang="en-US" sz="2400" i="1" dirty="0" smtClean="0"/>
              <a:t>Councillors need to follow up with the Administration regularly and demand answers.  </a:t>
            </a:r>
            <a:endParaRPr lang="en-IN" sz="2400" i="1" dirty="0" smtClean="0"/>
          </a:p>
          <a:p>
            <a:pPr algn="just">
              <a:lnSpc>
                <a:spcPct val="150000"/>
              </a:lnSpc>
            </a:pPr>
            <a:r>
              <a:rPr lang="en-US" sz="2400" i="1" dirty="0" err="1" smtClean="0"/>
              <a:t>Coucillors</a:t>
            </a:r>
            <a:r>
              <a:rPr lang="en-US" sz="2400" i="1" dirty="0" smtClean="0"/>
              <a:t> need to demand from Administration monthly report of Citizens’ Complaints in the Ward Committee meetings.</a:t>
            </a:r>
          </a:p>
          <a:p>
            <a:pPr algn="just"/>
            <a:endParaRPr lang="en-US" sz="2400" i="1" dirty="0" smtClean="0"/>
          </a:p>
          <a:p>
            <a:pPr algn="just"/>
            <a:endParaRPr lang="en-IN" sz="2400" i="1" dirty="0" smtClean="0"/>
          </a:p>
          <a:p>
            <a:pPr lvl="0" algn="just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9635"/>
            <a:ext cx="685800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IN" sz="2400" b="1" dirty="0" smtClean="0"/>
              <a:t>Comparison between top three citizen complaints and top three questions asked by municipal councillors in the </a:t>
            </a:r>
            <a:r>
              <a:rPr lang="en-IN" sz="2400" b="1" i="1" dirty="0" smtClean="0"/>
              <a:t>Ward Committees in calendar year 2013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528638" cy="24468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5638800"/>
            <a:ext cx="815340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While the issue most affecting citizens was Roads (42,287 complaints), our Municipal Councillors were more focused on raising the issue of ‘Renaming of roads/chowks’, with maximum number of questions (147) asked on the latter.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IN" sz="3100" b="1" dirty="0" smtClean="0"/>
              <a:t/>
            </a:r>
            <a:br>
              <a:rPr lang="en-IN" sz="3100" b="1" dirty="0" smtClean="0"/>
            </a:br>
            <a:r>
              <a:rPr lang="en-IN" sz="3100" b="1" dirty="0" smtClean="0"/>
              <a:t>Top Four Civic Complaints in Mumbai during 2012 &amp; 2013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334000"/>
            <a:ext cx="8686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IN" dirty="0" smtClean="0"/>
              <a:t>The </a:t>
            </a:r>
            <a:r>
              <a:rPr lang="en-IN" dirty="0"/>
              <a:t>increase </a:t>
            </a:r>
            <a:r>
              <a:rPr lang="en-IN" dirty="0" smtClean="0"/>
              <a:t>in Road related complaints is </a:t>
            </a:r>
            <a:r>
              <a:rPr lang="en-IN" dirty="0"/>
              <a:t>primarily due to the new Potholes complaint system developed by the </a:t>
            </a:r>
            <a:r>
              <a:rPr lang="en-IN" dirty="0" smtClean="0"/>
              <a:t>Corporation</a:t>
            </a:r>
            <a:r>
              <a:rPr lang="en-IN" dirty="0"/>
              <a:t>. This only emphasises the need for a technologically advanced, centralised, </a:t>
            </a:r>
            <a:r>
              <a:rPr lang="en-IN" dirty="0" smtClean="0"/>
              <a:t>user-friendly </a:t>
            </a:r>
            <a:r>
              <a:rPr lang="en-IN" dirty="0"/>
              <a:t>and effective complaints redressal mechanism.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914399"/>
          <a:ext cx="8686800" cy="4261903"/>
        </p:xfrm>
        <a:graphic>
          <a:graphicData uri="http://schemas.openxmlformats.org/drawingml/2006/table">
            <a:tbl>
              <a:tblPr/>
              <a:tblGrid>
                <a:gridCol w="3102429"/>
                <a:gridCol w="1783896"/>
                <a:gridCol w="1706336"/>
                <a:gridCol w="2094139"/>
              </a:tblGrid>
              <a:tr h="56363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Issues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Complaints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Increase from 2012 to 2013 (in %)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831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2013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Roads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29967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42287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41.1%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Drainage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16194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12708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-21.5%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6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Solid Waste Management (SWM)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6562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5519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-15.9%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Water Supply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6215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6075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-2.3%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Complaints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33891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35799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5.6%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6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Mumbai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92,829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102,388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10.3%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\\Backupserver\d drive\official_backup_priyanka\Admin\logo\praja new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9635"/>
            <a:ext cx="542925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IN" sz="3600" b="1" dirty="0" smtClean="0"/>
              <a:t>Civic complaints on ‘Potholes on the Roads’ in the Calendar Years 2012 and 2013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295400"/>
          <a:ext cx="8610598" cy="3077699"/>
        </p:xfrm>
        <a:graphic>
          <a:graphicData uri="http://schemas.openxmlformats.org/drawingml/2006/table">
            <a:tbl>
              <a:tblPr/>
              <a:tblGrid>
                <a:gridCol w="1066798"/>
                <a:gridCol w="1143000"/>
                <a:gridCol w="1295400"/>
                <a:gridCol w="1066800"/>
                <a:gridCol w="914400"/>
                <a:gridCol w="1447800"/>
                <a:gridCol w="838200"/>
                <a:gridCol w="838200"/>
              </a:tblGrid>
              <a:tr h="381000">
                <a:tc gridSpan="8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Potholes on the Roads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160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 Complaint Registration System (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CCRS)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Increase from 2012 to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b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(in 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Voice of Citizens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Increase from 2012 to 2013 </a:t>
                      </a: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 %)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16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1757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1804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24414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36475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26171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38279</a:t>
                      </a:r>
                    </a:p>
                  </a:txBody>
                  <a:tcPr marL="7304" marR="7304" marT="73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54864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The above data presents the number of complaints registered on Central Complaint Registration System (CCRS) and MCGM’s Portal (</a:t>
            </a:r>
            <a:r>
              <a:rPr lang="en-IN" u="sng" dirty="0" smtClean="0">
                <a:hlinkClick r:id="rId2"/>
              </a:rPr>
              <a:t>http://www.voiceofcitizen.com</a:t>
            </a:r>
            <a:r>
              <a:rPr lang="en-IN" dirty="0" smtClean="0"/>
              <a:t>) of Pothole tracking software across the wards for the years 2013. </a:t>
            </a:r>
            <a:endParaRPr lang="en-US" dirty="0"/>
          </a:p>
        </p:txBody>
      </p:sp>
      <p:pic>
        <p:nvPicPr>
          <p:cNvPr id="6" name="Picture 5" descr="\\Backupserver\d drive\official_backup_priyanka\Admin\logo\praja new 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49635"/>
            <a:ext cx="542925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411162"/>
          </a:xfrm>
        </p:spPr>
        <p:txBody>
          <a:bodyPr>
            <a:normAutofit/>
          </a:bodyPr>
          <a:lstStyle/>
          <a:p>
            <a:r>
              <a:rPr lang="en-IN" sz="2000" b="1" dirty="0" smtClean="0"/>
              <a:t>Ward-wise status report of complaints in year 2013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76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542925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6200" y="472440"/>
          <a:ext cx="8991600" cy="6309360"/>
        </p:xfrm>
        <a:graphic>
          <a:graphicData uri="http://schemas.openxmlformats.org/drawingml/2006/table">
            <a:tbl>
              <a:tblPr/>
              <a:tblGrid>
                <a:gridCol w="1116152"/>
                <a:gridCol w="1156075"/>
                <a:gridCol w="785964"/>
                <a:gridCol w="1116152"/>
                <a:gridCol w="1113658"/>
                <a:gridCol w="1359846"/>
                <a:gridCol w="785133"/>
                <a:gridCol w="779310"/>
                <a:gridCol w="779310"/>
              </a:tblGrid>
              <a:tr h="5980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Ward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Complaints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Closed (Action taken)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Complaint Registered (Action Pending)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Process (Not assigned/Re Assigned/Being Attended)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Not related to MCGM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Councillor code given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(%)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(%)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1184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2796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1393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1881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964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F/N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F/S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G/N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2747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G/S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1727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H/E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2090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1538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H/W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1251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K/E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4606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2186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2314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K/W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6539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1505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4908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7095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2863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4215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M/E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2415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M/W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2653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2819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1037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1759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P/N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3986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2728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1193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P/S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2719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1385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1331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R/C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2752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R/N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1395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1066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R/S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3344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1639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1687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2265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714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1438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63%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1137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571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49%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199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65913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29282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35176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1440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8152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94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(%)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44%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53%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2%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0.02%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35" marR="466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What needs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5364163"/>
          </a:xfr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000" i="1" dirty="0" smtClean="0"/>
              <a:t> </a:t>
            </a:r>
            <a:r>
              <a:rPr lang="en-US" sz="2000" i="1" dirty="0" smtClean="0"/>
              <a:t>Emphasis on the need for a technologically advanced, centralised, user-friendly and effective complaints redressal mechanism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Integration of all complaint portals with Centralised Complaint Registration System (CCRS).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Officers need to include an ACTION TAKEN REPORT (ATR) on the complaints, which should include the </a:t>
            </a:r>
            <a:r>
              <a:rPr lang="en-US" sz="2000" i="1" dirty="0" err="1" smtClean="0"/>
              <a:t>councillor</a:t>
            </a:r>
            <a:r>
              <a:rPr lang="en-US" sz="2000" i="1" dirty="0" smtClean="0"/>
              <a:t> code number to track down the officer who has/should have resolved the complaint. </a:t>
            </a:r>
            <a:r>
              <a:rPr lang="en-US" sz="2000" dirty="0" smtClean="0"/>
              <a:t>ATR</a:t>
            </a:r>
            <a:r>
              <a:rPr lang="en-US" sz="2000" i="1" dirty="0" smtClean="0"/>
              <a:t>  should be shared with the complainant.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Complaint should be closed only after satisfaction of the complainant.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A robust Standard Operating Procedure (SOP) needs to be adopted and strictly followed by the administration for redressing complaints.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 smtClean="0"/>
              <a:t>Citizens need to participate more actively by using grievance systems and </a:t>
            </a:r>
            <a:r>
              <a:rPr lang="en-IN" sz="2000" i="1" dirty="0" smtClean="0"/>
              <a:t>pressurise</a:t>
            </a:r>
            <a:r>
              <a:rPr lang="en-US" sz="2000" i="1" dirty="0" smtClean="0"/>
              <a:t> the Municipal Corporation to provide better civic 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49635"/>
            <a:ext cx="542925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!!!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876800"/>
            <a:ext cx="2295525" cy="162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Number of questions asked by Councillors in Ward Committees during March’12 to December’13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6477000"/>
            <a:ext cx="528638" cy="24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9" y="5029200"/>
            <a:ext cx="865108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IN" b="1" dirty="0" smtClean="0"/>
              <a:t>   Number of Councillors who did not ask any questions has decreased from 45 during March’12-December’12 to 28 in March’13-December’13.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IN" b="1" dirty="0" smtClean="0"/>
              <a:t>   Number of Councillors who asked more than 10 questions have increased from 3 during March’12-December’12 to 11 in March’13-December’13.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599" y="1143000"/>
          <a:ext cx="8686802" cy="3732780"/>
        </p:xfrm>
        <a:graphic>
          <a:graphicData uri="http://schemas.openxmlformats.org/drawingml/2006/table">
            <a:tbl>
              <a:tblPr/>
              <a:tblGrid>
                <a:gridCol w="2667001"/>
                <a:gridCol w="1981200"/>
                <a:gridCol w="2057400"/>
                <a:gridCol w="1981201"/>
              </a:tblGrid>
              <a:tr h="5293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 of Members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5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Mar’12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Dec’12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Mar’13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Jan’13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Dec’13</a:t>
                      </a:r>
                      <a:endParaRPr lang="en-US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29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Zero Question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to 5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asked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148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145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Calibri"/>
                          <a:ea typeface="Times New Roman"/>
                          <a:cs typeface="Times New Roman"/>
                        </a:rPr>
                        <a:t>142</a:t>
                      </a:r>
                      <a:endParaRPr lang="en-US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to 10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asked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US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Above 10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asked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 smtClean="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3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Members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227</a:t>
                      </a:r>
                      <a:endParaRPr lang="en-US" sz="2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b="1" dirty="0" smtClean="0"/>
              <a:t>Total numbers of Meetings, Attendance and Questions during Mar’12 to Dec’13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77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371600"/>
          <a:ext cx="8534399" cy="4495799"/>
        </p:xfrm>
        <a:graphic>
          <a:graphicData uri="http://schemas.openxmlformats.org/drawingml/2006/table">
            <a:tbl>
              <a:tblPr/>
              <a:tblGrid>
                <a:gridCol w="2460367"/>
                <a:gridCol w="2264033"/>
                <a:gridCol w="1983273"/>
                <a:gridCol w="1826726"/>
              </a:tblGrid>
              <a:tr h="59817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Ward Committee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77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Meetings 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Attendance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(%)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973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Mar’12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Dec’12</a:t>
                      </a:r>
                      <a:endParaRPr lang="en-US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209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678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Mar’13 </a:t>
                      </a:r>
                      <a:r>
                        <a:rPr lang="en-US" sz="2400" b="1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2400" b="1" i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Dec’13</a:t>
                      </a:r>
                      <a:endParaRPr lang="en-US" sz="2400" b="1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215</a:t>
                      </a:r>
                      <a:endParaRPr lang="en-US" sz="2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79%</a:t>
                      </a:r>
                      <a:endParaRPr lang="en-US" sz="2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852</a:t>
                      </a:r>
                      <a:endParaRPr lang="en-US" sz="24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32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Jan’13 </a:t>
                      </a:r>
                      <a:r>
                        <a:rPr lang="en-US" sz="2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2400" b="1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Dec’13</a:t>
                      </a:r>
                      <a:endParaRPr lang="en-US" sz="24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265</a:t>
                      </a:r>
                      <a:endParaRPr lang="en-US" sz="24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79%</a:t>
                      </a:r>
                      <a:endParaRPr lang="en-US" sz="24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988</a:t>
                      </a:r>
                      <a:endParaRPr lang="en-US" sz="24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6477000"/>
            <a:ext cx="528638" cy="2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solidFill>
              <a:schemeClr val="bg2">
                <a:lumMod val="10000"/>
              </a:schemeClr>
            </a:solidFill>
          </a:ln>
        </p:spPr>
        <p:txBody>
          <a:bodyPr/>
          <a:lstStyle/>
          <a:p>
            <a:pPr lvl="0"/>
            <a:r>
              <a:rPr lang="en-IN" b="1" dirty="0" smtClean="0"/>
              <a:t>Attendance of councillors decreased by 3% from Mar’12 – Dec’12 to Mar’13 – Dec’13.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IN" b="1" dirty="0" smtClean="0"/>
              <a:t>Questions asked by councillors increased by 26</a:t>
            </a:r>
            <a:r>
              <a:rPr lang="en-IN" b="1" dirty="0" smtClean="0">
                <a:solidFill>
                  <a:srgbClr val="FF0000"/>
                </a:solidFill>
              </a:rPr>
              <a:t> </a:t>
            </a:r>
            <a:r>
              <a:rPr lang="en-IN" b="1" dirty="0" smtClean="0"/>
              <a:t>% from Mar’12 – Dec’12 to Mar’13 – Dec’13.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6477000"/>
            <a:ext cx="528638" cy="2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762000"/>
          </a:xfrm>
        </p:spPr>
        <p:txBody>
          <a:bodyPr>
            <a:noAutofit/>
          </a:bodyPr>
          <a:lstStyle/>
          <a:p>
            <a:r>
              <a:rPr lang="en-IN" sz="2400" b="1" dirty="0" smtClean="0"/>
              <a:t>Issue-wise Number of Questions asked in Ward Committees </a:t>
            </a:r>
            <a:br>
              <a:rPr lang="en-IN" sz="2400" b="1" dirty="0" smtClean="0"/>
            </a:br>
            <a:r>
              <a:rPr lang="en-IN" sz="2400" b="1" dirty="0" smtClean="0"/>
              <a:t>during Mar’12 to Dec’13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86600" y="6416675"/>
            <a:ext cx="1981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867400"/>
            <a:ext cx="84582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n-IN" sz="1600" b="1" dirty="0" smtClean="0"/>
              <a:t>Highest number of questions (147) were asked on Naming/Renaming of Roads/ Chowks in year January 2013 to December 2013.</a:t>
            </a:r>
            <a:endParaRPr lang="en-US" sz="1600" dirty="0" smtClean="0"/>
          </a:p>
          <a:p>
            <a:pPr lvl="0" algn="just">
              <a:buFont typeface="Arial" pitchFamily="34" charset="0"/>
              <a:buChar char="•"/>
            </a:pPr>
            <a:r>
              <a:rPr lang="en-IN" sz="1600" b="1" dirty="0" smtClean="0"/>
              <a:t> 12% increase in Councillors asking questions on roads from Mar’12 – Dec’12 to Mar’13 – Dec’13.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1" y="838200"/>
          <a:ext cx="8458200" cy="4969101"/>
        </p:xfrm>
        <a:graphic>
          <a:graphicData uri="http://schemas.openxmlformats.org/drawingml/2006/table">
            <a:tbl>
              <a:tblPr/>
              <a:tblGrid>
                <a:gridCol w="3376512"/>
                <a:gridCol w="1722090"/>
                <a:gridCol w="1722090"/>
                <a:gridCol w="1637508"/>
              </a:tblGrid>
              <a:tr h="31263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Issues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asked (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Mar’12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Dec’13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87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Mar’12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Mar’13 </a:t>
                      </a:r>
                      <a:r>
                        <a:rPr lang="en-US" sz="1600" b="1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1600" b="1" i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Dec’13</a:t>
                      </a: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Jan’13 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</a:t>
                      </a: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Dec’13</a:t>
                      </a:r>
                      <a:endParaRPr lang="en-US" sz="1600" i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Drainage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27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Solid Waste Management (SWM)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Water Supply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License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Roads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141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Storm Water Drainage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Toilet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Pest control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Garden/Open space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Community Development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Health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Education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Naming/Renaming of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Roads/Chowks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127</a:t>
                      </a: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126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147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7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issues related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244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287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kern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852</a:t>
                      </a:r>
                      <a:endParaRPr lang="en-US" sz="11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988</a:t>
                      </a:r>
                      <a:r>
                        <a:rPr lang="en-US" sz="1600" i="1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62" y="76200"/>
            <a:ext cx="528638" cy="2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sz="3100" b="1" dirty="0" smtClean="0"/>
              <a:t>Type of devices used by councillors in year 2013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400800"/>
            <a:ext cx="542925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5867400"/>
            <a:ext cx="6629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Out of a total 988 questions, 752(76%) were Point of Order questions.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2999"/>
            <a:ext cx="6629400" cy="460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ular Callout 8"/>
          <p:cNvSpPr/>
          <p:nvPr/>
        </p:nvSpPr>
        <p:spPr>
          <a:xfrm>
            <a:off x="5638800" y="2971800"/>
            <a:ext cx="1981200" cy="1752600"/>
          </a:xfrm>
          <a:prstGeom prst="wedgeRoundRectCallout">
            <a:avLst>
              <a:gd name="adj1" fmla="val -98368"/>
              <a:gd name="adj2" fmla="val -4216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chemeClr val="tx1"/>
                </a:solidFill>
              </a:rPr>
              <a:t>Out of 207 ‘Agenda Raised’ Questions, 147(71%) were on Naming/Renaming of Roads /</a:t>
            </a:r>
            <a:r>
              <a:rPr lang="en-US" sz="1600" b="1" dirty="0" err="1" smtClean="0">
                <a:solidFill>
                  <a:schemeClr val="tx1"/>
                </a:solidFill>
              </a:rPr>
              <a:t>Chowks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700" b="1" dirty="0" smtClean="0"/>
              <a:t>Answers given by Administration to Point of Order questions raised in Ward committee meeting in Year 2013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400800"/>
            <a:ext cx="542925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5638800"/>
            <a:ext cx="7467600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IN" sz="1600" b="1" dirty="0" smtClean="0"/>
              <a:t>Out of 752 point of orders, Administration has given answers to only 496 (66%) and 256 (34%) Point of Orders are pending. 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99624"/>
            <a:ext cx="6248400" cy="45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Praja’s Impact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49635"/>
            <a:ext cx="542925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Number  of total questions in Ward Committee has increased by 26% 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 descr="\\Backupserver\d drive\official_backup_priyanka\Admin\logo\praja new log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49635"/>
            <a:ext cx="542925" cy="40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833" y="1371600"/>
            <a:ext cx="6576767" cy="3962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1339</Words>
  <Application>Microsoft Office PowerPoint</Application>
  <PresentationFormat>On-screen Show (4:3)</PresentationFormat>
  <Paragraphs>471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Number of questions asked by Councillors in Ward Committees during March’12 to December’13</vt:lpstr>
      <vt:lpstr>Total numbers of Meetings, Attendance and Questions during Mar’12 to Dec’13</vt:lpstr>
      <vt:lpstr>Slide 4</vt:lpstr>
      <vt:lpstr>Issue-wise Number of Questions asked in Ward Committees  during Mar’12 to Dec’13</vt:lpstr>
      <vt:lpstr>Type of devices used by councillors in year 2013  </vt:lpstr>
      <vt:lpstr>Answers given by Administration to Point of Order questions raised in Ward committee meeting in Year 2013 </vt:lpstr>
      <vt:lpstr>Praja’s Impact</vt:lpstr>
      <vt:lpstr>Number  of total questions in Ward Committee has increased by 26% </vt:lpstr>
      <vt:lpstr>Number of questions asked on ‘Naming/Renaming of Roads/Chowks’ have decreased by 4% out of total questions asked between Mar’12 - Dec’12 to Mar’13 – Dec’13</vt:lpstr>
      <vt:lpstr>Number of councillors asked zero questions have come down 45 to 28 between Mar’12-Dec’12 to Mar’13- Dec’13 </vt:lpstr>
      <vt:lpstr>Party Head in Ward Committee Meeting </vt:lpstr>
      <vt:lpstr>What Needs to be Done</vt:lpstr>
      <vt:lpstr>Comparison between top three citizen complaints and top three questions asked by municipal councillors in the Ward Committees in calendar year 2013 </vt:lpstr>
      <vt:lpstr> Top Four Civic Complaints in Mumbai during 2012 &amp; 2013 </vt:lpstr>
      <vt:lpstr>Civic complaints on ‘Potholes on the Roads’ in the Calendar Years 2012 and 2013   </vt:lpstr>
      <vt:lpstr>Ward-wise status report of complaints in year 2013</vt:lpstr>
      <vt:lpstr>What needs to be done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milind mhaske</dc:creator>
  <cp:lastModifiedBy>User</cp:lastModifiedBy>
  <cp:revision>306</cp:revision>
  <dcterms:created xsi:type="dcterms:W3CDTF">2006-08-16T00:00:00Z</dcterms:created>
  <dcterms:modified xsi:type="dcterms:W3CDTF">2014-06-10T04:47:15Z</dcterms:modified>
</cp:coreProperties>
</file>